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56" r:id="rId2"/>
    <p:sldId id="320" r:id="rId3"/>
    <p:sldId id="311" r:id="rId4"/>
    <p:sldId id="318" r:id="rId5"/>
    <p:sldId id="319" r:id="rId6"/>
    <p:sldId id="316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40" r:id="rId25"/>
    <p:sldId id="341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7" r:id="rId46"/>
    <p:sldId id="368" r:id="rId47"/>
    <p:sldId id="369" r:id="rId48"/>
    <p:sldId id="370" r:id="rId49"/>
    <p:sldId id="371" r:id="rId50"/>
    <p:sldId id="366" r:id="rId51"/>
    <p:sldId id="372" r:id="rId52"/>
    <p:sldId id="373" r:id="rId53"/>
    <p:sldId id="374" r:id="rId54"/>
    <p:sldId id="365" r:id="rId55"/>
    <p:sldId id="375" r:id="rId56"/>
    <p:sldId id="376" r:id="rId57"/>
    <p:sldId id="377" r:id="rId58"/>
    <p:sldId id="378" r:id="rId59"/>
    <p:sldId id="380" r:id="rId60"/>
    <p:sldId id="382" r:id="rId61"/>
    <p:sldId id="383" r:id="rId62"/>
    <p:sldId id="364" r:id="rId63"/>
    <p:sldId id="387" r:id="rId64"/>
    <p:sldId id="388" r:id="rId65"/>
    <p:sldId id="389" r:id="rId66"/>
    <p:sldId id="386" r:id="rId67"/>
    <p:sldId id="390" r:id="rId68"/>
    <p:sldId id="391" r:id="rId69"/>
    <p:sldId id="392" r:id="rId70"/>
    <p:sldId id="385" r:id="rId71"/>
    <p:sldId id="393" r:id="rId72"/>
    <p:sldId id="394" r:id="rId73"/>
    <p:sldId id="395" r:id="rId74"/>
    <p:sldId id="396" r:id="rId75"/>
    <p:sldId id="406" r:id="rId76"/>
    <p:sldId id="397" r:id="rId77"/>
    <p:sldId id="398" r:id="rId78"/>
    <p:sldId id="405" r:id="rId79"/>
    <p:sldId id="384" r:id="rId80"/>
    <p:sldId id="399" r:id="rId81"/>
    <p:sldId id="400" r:id="rId82"/>
    <p:sldId id="401" r:id="rId83"/>
    <p:sldId id="402" r:id="rId84"/>
    <p:sldId id="403" r:id="rId85"/>
    <p:sldId id="404" r:id="rId86"/>
    <p:sldId id="310" r:id="rId8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F37"/>
    <a:srgbClr val="73B632"/>
    <a:srgbClr val="1D8F7C"/>
    <a:srgbClr val="649862"/>
    <a:srgbClr val="438669"/>
    <a:srgbClr val="34735D"/>
    <a:srgbClr val="357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D21BA-8223-4DA4-A29B-A29DEE474FBF}" v="1" dt="2023-09-13T11:20:35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95" Type="http://schemas.microsoft.com/office/2015/10/relationships/revisionInfo" Target="revisionInfo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Delooze" userId="a5669c16-ae11-40e5-90fb-191a3233dcaf" providerId="ADAL" clId="{7A7E40AF-A1F9-4F53-BB8C-158E2E2E40E0}"/>
    <pc:docChg chg="custSel modSld">
      <pc:chgData name="Steven Delooze" userId="a5669c16-ae11-40e5-90fb-191a3233dcaf" providerId="ADAL" clId="{7A7E40AF-A1F9-4F53-BB8C-158E2E2E40E0}" dt="2023-09-01T13:52:43.698" v="5" actId="408"/>
      <pc:docMkLst>
        <pc:docMk/>
      </pc:docMkLst>
      <pc:sldChg chg="delSp modSp mod">
        <pc:chgData name="Steven Delooze" userId="a5669c16-ae11-40e5-90fb-191a3233dcaf" providerId="ADAL" clId="{7A7E40AF-A1F9-4F53-BB8C-158E2E2E40E0}" dt="2023-09-01T13:52:43.698" v="5" actId="408"/>
        <pc:sldMkLst>
          <pc:docMk/>
          <pc:sldMk cId="1159430101" sldId="405"/>
        </pc:sldMkLst>
        <pc:graphicFrameChg chg="mod">
          <ac:chgData name="Steven Delooze" userId="a5669c16-ae11-40e5-90fb-191a3233dcaf" providerId="ADAL" clId="{7A7E40AF-A1F9-4F53-BB8C-158E2E2E40E0}" dt="2023-09-01T13:52:43.698" v="5" actId="408"/>
          <ac:graphicFrameMkLst>
            <pc:docMk/>
            <pc:sldMk cId="1159430101" sldId="405"/>
            <ac:graphicFrameMk id="5" creationId="{8AD8931E-10F4-17FA-41E3-0481E9DBC555}"/>
          </ac:graphicFrameMkLst>
        </pc:graphicFrameChg>
        <pc:picChg chg="del">
          <ac:chgData name="Steven Delooze" userId="a5669c16-ae11-40e5-90fb-191a3233dcaf" providerId="ADAL" clId="{7A7E40AF-A1F9-4F53-BB8C-158E2E2E40E0}" dt="2023-09-01T13:52:18.938" v="0" actId="478"/>
          <ac:picMkLst>
            <pc:docMk/>
            <pc:sldMk cId="1159430101" sldId="405"/>
            <ac:picMk id="6" creationId="{D0703642-F153-818B-12AB-6D3253F304A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05CCD59-D26F-51B4-8F8A-2D4758EC43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278E99-3232-4573-F751-A7399095F0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57CC1C-0E75-E0BD-67EB-40EA205633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07E7AE-D897-61A8-0F5A-6CBCCBCCC8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A0C6-5962-4F09-AD3D-1F9A56A8E5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27814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65CD6-8A27-4481-9DCA-05CA40F480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75746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0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13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19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31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05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97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3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8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13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22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21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90603" y="274638"/>
            <a:ext cx="7924799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90603" y="1600201"/>
            <a:ext cx="7924799" cy="4451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pic>
        <p:nvPicPr>
          <p:cNvPr id="7" name="Afbeelding 6" descr="Powerpoint-6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" y="5992353"/>
            <a:ext cx="848847" cy="81933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3" y="6268651"/>
            <a:ext cx="4906060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0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i="1" kern="1200">
          <a:solidFill>
            <a:srgbClr val="358F3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4E95ABDE.xlsm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6.e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Powerpoint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650065" y="2218583"/>
            <a:ext cx="5799666" cy="1075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160"/>
              </a:lnSpc>
            </a:pPr>
            <a:r>
              <a:rPr lang="nl-BE" sz="3800" b="1" i="1">
                <a:solidFill>
                  <a:schemeClr val="bg1"/>
                </a:solidFill>
              </a:rPr>
              <a:t>Medewerkerskengetallen 2018-2022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650065" y="5228894"/>
            <a:ext cx="54779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000">
                <a:solidFill>
                  <a:srgbClr val="FFFFFF"/>
                </a:solidFill>
              </a:rPr>
              <a:t>Brussel /  </a:t>
            </a:r>
            <a:fld id="{4BB7AD5D-8950-C24F-9CFC-724CF94B29C7}" type="datetime3">
              <a:rPr lang="nl-BE" sz="2000" smtClean="0">
                <a:solidFill>
                  <a:srgbClr val="FFFFFF"/>
                </a:solidFill>
              </a:rPr>
              <a:t>13.09.23</a:t>
            </a:fld>
            <a:endParaRPr lang="nl-NL" sz="2000">
              <a:solidFill>
                <a:srgbClr val="FFFFFF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1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25F917-AE63-7C27-CEE8-99B2D2DA35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50065" y="3774755"/>
            <a:ext cx="631636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7194701" cy="44511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Deeltijdfactor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320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nl-BE" sz="1800"/>
              <a:t>De gemiddelde </a:t>
            </a:r>
            <a:r>
              <a:rPr lang="nl-BE" sz="1800" err="1"/>
              <a:t>jobtime</a:t>
            </a:r>
            <a:r>
              <a:rPr lang="nl-BE" sz="1800"/>
              <a:t> van een werknemer bedraagt bijna 82%.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nl-BE" sz="1800"/>
              <a:t>100 werknemers staan voor 82 VTE.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10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F14C0FD-AAB4-36E1-DCE6-14DEA11FAB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6837" y="2052000"/>
            <a:ext cx="7070327" cy="972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E9C06E3-CFE8-883B-878B-4BE78CC12A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10249" y="3834001"/>
            <a:ext cx="5523501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7194701" cy="49553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Deeltijdfactor </a:t>
            </a:r>
            <a:r>
              <a:rPr lang="nl-BE" sz="2400" u="sng"/>
              <a:t>per sector</a:t>
            </a: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32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32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32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32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320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nl-BE" sz="1800"/>
              <a:t>JG scoort duidelijk hoger dan KO en CAR, dus minder deeltijds werk in JG.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11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98C3F74-6257-06B0-A591-31E9785424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57416" y="2052000"/>
            <a:ext cx="642916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8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7194701" cy="44511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Deeltijdverdeling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320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nl-BE" sz="1800"/>
              <a:t>Deeltijds werk neemt terug toe.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12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431497B-5128-277C-0136-A458CFC50A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3365" y="2052000"/>
            <a:ext cx="8017270" cy="972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F020793-3ED1-D6BC-B687-A96B88CD30F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26202" y="3834000"/>
            <a:ext cx="5523501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4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7194701" cy="49553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Deeltijdverdeling </a:t>
            </a:r>
            <a:r>
              <a:rPr lang="nl-BE" sz="2400" u="sng"/>
              <a:t>per sector</a:t>
            </a: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32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32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32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32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320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nl-BE" sz="1800"/>
              <a:t>50% deeltijdsen in de sector JG en 66% in de sector KO.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13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43F6CEA-B101-A864-6A41-110C61C07E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48089" y="2052000"/>
            <a:ext cx="64478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7194701" cy="49553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Deeltijdverdeling </a:t>
            </a:r>
            <a:r>
              <a:rPr lang="nl-BE" sz="2400" u="sng"/>
              <a:t>volgens geslacht</a:t>
            </a: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l-BE" sz="400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nl-BE" sz="1800"/>
              <a:t>Ruim 63% van de vrouwen werkt deeltijds,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nl-BE" sz="1800"/>
              <a:t>38% van de mannen.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14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E0385D-F250-9F9D-CBF9-0C62643195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12903" y="2052000"/>
            <a:ext cx="5718195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9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7194701" cy="49553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Deeltijdverdeling </a:t>
            </a:r>
            <a:r>
              <a:rPr lang="nl-BE" sz="2400" u="sng"/>
              <a:t>volgens leeftijd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 u="sng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 u="sng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480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nl-BE" sz="1800"/>
              <a:t>Ruim 60% deeltijdsen tussen 35 en 54 jaar.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15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981393-2C9B-D5AF-F578-44B9E2D496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20269" y="2052000"/>
            <a:ext cx="5903461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7194701" cy="44511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Flexibele arbeidsratio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320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nl-BE" sz="1800"/>
              <a:t>Bijna 50% van de VTE werkt deeltijds.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D2FDD9A-7095-23DD-536A-1E07EE5C5B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0917" y="2052000"/>
            <a:ext cx="7942167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8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7194701" cy="44511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Kernbestandfactor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320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nl-BE" sz="1800"/>
              <a:t>Aandeel contracten onbepaalde duur neemt toe tot ruim 87%.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17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2F9408-7C10-5983-DE40-B152336D33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2720" y="2052000"/>
            <a:ext cx="8818560" cy="972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FCC82AA-4980-3ECD-681F-B455726641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10249" y="3834000"/>
            <a:ext cx="5523501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8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7194701" cy="49553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Kernbestandfactor </a:t>
            </a:r>
            <a:r>
              <a:rPr lang="nl-BE" sz="2400" u="sng"/>
              <a:t>per sector</a:t>
            </a:r>
            <a:endParaRPr lang="nl-BE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18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3CDAE2E-09F2-E708-7A1F-A4804E4DF8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52208" y="2052000"/>
            <a:ext cx="643958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9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7194701" cy="49553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Kernbestandfactor </a:t>
            </a:r>
            <a:r>
              <a:rPr lang="nl-BE" sz="2400" u="sng"/>
              <a:t>volgens leeftijd</a:t>
            </a:r>
            <a:endParaRPr lang="nl-BE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1CC73B-15E9-EB0A-5D33-CDF887D036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7396" y="2052000"/>
            <a:ext cx="6329208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8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F8320-998D-224E-8B89-806D4C763A87}" type="slidenum"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874481" y="1386290"/>
            <a:ext cx="4812320" cy="445118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b="1">
                <a:solidFill>
                  <a:srgbClr val="358F37"/>
                </a:solidFill>
              </a:rPr>
              <a:t>Steekproef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Kenmerken van personeelsbestand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Leeftijdskenmerken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Diensttijdkenmerken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Opleidingskenmerken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Functiekenmerken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Verzuimkenmerken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err="1"/>
              <a:t>Loopbaanonderbrekende</a:t>
            </a:r>
            <a:r>
              <a:rPr lang="nl-BE" sz="2000"/>
              <a:t> 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Productiviteitskenmerken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Stroomkenmerken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Geslachts- en diversiteitskenmerken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982353" y="204298"/>
            <a:ext cx="6003390" cy="1143000"/>
          </a:xfrm>
        </p:spPr>
        <p:txBody>
          <a:bodyPr>
            <a:normAutofit/>
          </a:bodyPr>
          <a:lstStyle/>
          <a:p>
            <a:r>
              <a:rPr lang="nl-NL" sz="3000" b="1"/>
              <a:t>Medewerkerskengetallen 2018-2022</a:t>
            </a:r>
          </a:p>
        </p:txBody>
      </p:sp>
    </p:spTree>
    <p:extLst>
      <p:ext uri="{BB962C8B-B14F-4D97-AF65-F5344CB8AC3E}">
        <p14:creationId xmlns:p14="http://schemas.microsoft.com/office/powerpoint/2010/main" val="307990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6971711" cy="49553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Ratio’s: contractueel personeelsbestand versus actieve personeelsleden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BE" sz="2000"/>
              <a:t>Deeltijdfactor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BE" sz="2000"/>
              <a:t>Deeltijdverdeling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70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6971711" cy="49553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Enkele cijfers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105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nl-BE" sz="2000"/>
              <a:t>88,7% van het contractueel personeelsbestand was op 31/12/2022 echt aan het werk.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21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72F5643-B4BA-20FF-67B3-B92BEA0613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7907" y="2052000"/>
            <a:ext cx="8748186" cy="1656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455EAC9-0822-6813-4413-BBAF876E1E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0917" y="4342362"/>
            <a:ext cx="7942167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6971711" cy="49553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Activiteitsgraad </a:t>
            </a:r>
            <a:r>
              <a:rPr lang="nl-BE" sz="2400" u="sng"/>
              <a:t>per sector</a:t>
            </a:r>
            <a:endParaRPr lang="nl-BE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22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755092-C3D0-BBFF-00A0-2B06E0E458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47000" y="2052000"/>
            <a:ext cx="645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7828932" cy="49553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Reden verschil contractueel versus actief aantal VTE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180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nl-BE" sz="2000"/>
              <a:t>Door tijdskrediet waren eind 2022 432 VTE afwezig. Door ziekte waren 1.115 VTE afwezig en door zwangerschap nog eens 434 VTE.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l-BE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23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1C83789-E482-ABDE-3C60-8AA8002696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97012" y="2052000"/>
            <a:ext cx="6878078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7288158" cy="49553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Deeltijdfactor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320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nl-BE" sz="2000"/>
              <a:t>De deeltijdfactor op basis van de reële activiteitsgraad ligt 2,5% lager.</a:t>
            </a:r>
            <a:endParaRPr lang="nl-BE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24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EC5146-CF51-9E74-A1E1-77A83B62C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62625" y="2052000"/>
            <a:ext cx="641874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6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7150507" cy="49553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Deeltijdverdeling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1100"/>
          </a:p>
          <a:p>
            <a:pPr marL="0" indent="0" algn="ctr">
              <a:spcBef>
                <a:spcPts val="0"/>
              </a:spcBef>
              <a:buNone/>
            </a:pPr>
            <a:r>
              <a:rPr lang="nl-BE" sz="1800"/>
              <a:t>Het aantal deeltijdse werknemers ligt in realiteit 7% hoger dan wat blijkt uit de contractuele gegevens.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l-BE" sz="1800"/>
              <a:t>Eind 2022 werkte bijna 66% van de actieve werknemers deeltijds.</a:t>
            </a:r>
            <a:endParaRPr lang="nl-BE" sz="20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25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0B447A-31EC-D222-D0B2-AAA85165E5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62213" y="2052000"/>
            <a:ext cx="641957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4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F8320-998D-224E-8B89-806D4C763A87}" type="slidenum"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874481" y="1386290"/>
            <a:ext cx="4812320" cy="445118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Steekproef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Kenmerken van personeelsbestand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b="1">
                <a:solidFill>
                  <a:srgbClr val="358F37"/>
                </a:solidFill>
              </a:rPr>
              <a:t>Leeftijdskenmerken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Diensttijdkenmerken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Opleidingskenmerken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Functiekenmerken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Verzuimkenmerken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err="1"/>
              <a:t>Loopbaanonderbrekende</a:t>
            </a:r>
            <a:r>
              <a:rPr lang="nl-BE" sz="2000"/>
              <a:t> 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Productiviteitskenmerken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Stroomkenmerken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Geslachts- en diversiteitskenmerken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982353" y="204298"/>
            <a:ext cx="6003390" cy="1143000"/>
          </a:xfrm>
        </p:spPr>
        <p:txBody>
          <a:bodyPr>
            <a:normAutofit/>
          </a:bodyPr>
          <a:lstStyle/>
          <a:p>
            <a:r>
              <a:rPr lang="nl-NL" sz="3000" b="1"/>
              <a:t>Medewerkerskengetallen 2018-2022</a:t>
            </a:r>
          </a:p>
        </p:txBody>
      </p:sp>
    </p:spTree>
    <p:extLst>
      <p:ext uri="{BB962C8B-B14F-4D97-AF65-F5344CB8AC3E}">
        <p14:creationId xmlns:p14="http://schemas.microsoft.com/office/powerpoint/2010/main" val="264822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3. Leeftijdskenmerken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7154591" cy="44511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400"/>
              <a:t>Gemiddelde leeftijd</a:t>
            </a:r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600"/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De gemiddelde leeftijd blijft stabiel op 40,5 jaar.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27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83CAD7-9848-F9BF-56A3-080206BFCF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0618" y="2052000"/>
            <a:ext cx="7562764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9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3. Leeftijdskenmerken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7154591" cy="512127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400"/>
              <a:t>Gemiddelde leeftijd </a:t>
            </a:r>
            <a:r>
              <a:rPr lang="nl-NL" sz="2400" u="sng"/>
              <a:t>per sector</a:t>
            </a: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1800"/>
          </a:p>
          <a:p>
            <a:pPr marL="0" indent="0">
              <a:spcBef>
                <a:spcPts val="0"/>
              </a:spcBef>
              <a:buNone/>
            </a:pPr>
            <a:endParaRPr lang="nl-NL" sz="6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28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48B074-0A1A-03BB-BFD5-1F3C11D006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1792" y="2052000"/>
            <a:ext cx="666041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6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3. Leeftijdskenmerken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7154591" cy="44511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400"/>
              <a:t>Leeftijdsverdeling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29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86F89B1-158E-9E87-6978-A71889654F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4577" y="2052000"/>
            <a:ext cx="7614846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5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1. Steekproef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400"/>
              <a:t>212 voorzieningen uit 4 sectoren</a:t>
            </a:r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Bef>
                <a:spcPts val="0"/>
              </a:spcBef>
              <a:buNone/>
            </a:pPr>
            <a:endParaRPr lang="nl-NL" sz="1800"/>
          </a:p>
          <a:p>
            <a:pPr marL="0" indent="0">
              <a:spcBef>
                <a:spcPts val="0"/>
              </a:spcBef>
              <a:buNone/>
            </a:pPr>
            <a:r>
              <a:rPr lang="nl-NL" sz="1800"/>
              <a:t>		Het personeelsbestand is met ruim 9% gegroeid sinds 2018.</a:t>
            </a:r>
          </a:p>
          <a:p>
            <a:pPr marL="0" indent="0">
              <a:spcAft>
                <a:spcPts val="1200"/>
              </a:spcAft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F029922-EABF-A99E-2583-91D3D605E0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79735" y="2052000"/>
            <a:ext cx="5946533" cy="162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189E81F-2327-D6FD-7D6C-F0C1519EFBD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1759" y="4104000"/>
            <a:ext cx="8660482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5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3. Leeftijdskenmerken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0"/>
            <a:ext cx="7154591" cy="475614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400"/>
              <a:t>Leeftijdsverdeling </a:t>
            </a:r>
            <a:r>
              <a:rPr lang="nl-NL" sz="2400" u="sng"/>
              <a:t>in koppen</a:t>
            </a: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/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Het aandeel van de categorie 55+ daalt voor het eerst.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30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09A8066-D365-D8C3-688F-6FC6F2D2A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22000" y="2052000"/>
            <a:ext cx="6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8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3. Leeftijdskenmerken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0"/>
            <a:ext cx="7154591" cy="475614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400"/>
              <a:t>Leeftijdsverdeling </a:t>
            </a:r>
            <a:r>
              <a:rPr lang="nl-BE" sz="2400"/>
              <a:t>– </a:t>
            </a:r>
            <a:r>
              <a:rPr lang="nl-BE" sz="2400" u="sng"/>
              <a:t>evolutie aandeel 50+ per sector</a:t>
            </a: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1600"/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De afname van het aandeel 50+ zet zich verder.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31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3C12F8E-4A97-40F8-00F7-F65381F7BB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6419" y="2052000"/>
            <a:ext cx="6091161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5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3. Leeftijdskenmerken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0"/>
            <a:ext cx="7154591" cy="475614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400"/>
              <a:t>Leeftijdsverdeling </a:t>
            </a:r>
            <a:r>
              <a:rPr lang="nl-BE" sz="2400"/>
              <a:t>– </a:t>
            </a:r>
            <a:r>
              <a:rPr lang="nl-BE" sz="2400" u="sng"/>
              <a:t>evolutie aandeel 50+ per sector</a:t>
            </a: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32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4FC860-B745-0EA8-66F2-3DFCBC7D3B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16791" y="2052000"/>
            <a:ext cx="671041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3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3. Leeftijdskenmerken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12075"/>
            <a:ext cx="7154591" cy="475614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Aantal werknemers per leeftijdscategorie – </a:t>
            </a:r>
            <a:r>
              <a:rPr lang="nl-BE" sz="2400" u="sng"/>
              <a:t>2018</a:t>
            </a:r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33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A90287-D5BB-0B27-08A6-62AFA980EC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7416" y="2052000"/>
            <a:ext cx="772916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2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3. Leeftijdskenmerken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0"/>
            <a:ext cx="7154591" cy="512127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Aantal werknemers per leeftijdscategorie – </a:t>
            </a:r>
            <a:r>
              <a:rPr lang="nl-BE" sz="2400" u="sng"/>
              <a:t>2022</a:t>
            </a:r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De voorbije 4 jaar de grootste toename in de categorieën 55+.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Ter vergelijking: het totaal aantal werknemers steeg met 7,2%. </a:t>
            </a:r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34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011B13-4835-17AB-2208-001D29835C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7416" y="2052000"/>
            <a:ext cx="7729167" cy="3600000"/>
          </a:xfrm>
          <a:prstGeom prst="rect">
            <a:avLst/>
          </a:prstGeom>
        </p:spPr>
      </p:pic>
      <p:sp>
        <p:nvSpPr>
          <p:cNvPr id="7" name="Oval 50">
            <a:extLst>
              <a:ext uri="{FF2B5EF4-FFF2-40B4-BE49-F238E27FC236}">
                <a16:creationId xmlns:a16="http://schemas.microsoft.com/office/drawing/2014/main" id="{00000000-0008-0000-0200-00003208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61" y="3758882"/>
            <a:ext cx="753428" cy="256223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>
              <a:alpha val="0"/>
            </a:srgbClr>
          </a:solidFill>
          <a:ln w="19050">
            <a:solidFill>
              <a:srgbClr xmlns:mc="http://schemas.openxmlformats.org/markup-compatibility/2006" xmlns:a14="http://schemas.microsoft.com/office/drawing/2010/main" val="FF0000" mc:Ignorable="a14" a14:legacySpreadsheetColorIndex="10"/>
            </a:solidFill>
            <a:round/>
            <a:headEnd/>
            <a:tailEnd/>
          </a:ln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nl-BE" sz="10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+40%</a:t>
            </a:r>
          </a:p>
        </p:txBody>
      </p:sp>
      <p:sp>
        <p:nvSpPr>
          <p:cNvPr id="8" name="Oval 49">
            <a:extLst>
              <a:ext uri="{FF2B5EF4-FFF2-40B4-BE49-F238E27FC236}">
                <a16:creationId xmlns:a16="http://schemas.microsoft.com/office/drawing/2014/main" id="{00000000-0008-0000-0200-00003108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587" y="2768201"/>
            <a:ext cx="724375" cy="259715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>
              <a:alpha val="0"/>
            </a:srgbClr>
          </a:solidFill>
          <a:ln w="19050">
            <a:solidFill>
              <a:srgbClr xmlns:mc="http://schemas.openxmlformats.org/markup-compatibility/2006" xmlns:a14="http://schemas.microsoft.com/office/drawing/2010/main" val="FF0000" mc:Ignorable="a14" a14:legacySpreadsheetColorIndex="10"/>
            </a:solidFill>
            <a:round/>
            <a:headEnd/>
            <a:tailEnd/>
          </a:ln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nl-BE" sz="10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+18%</a:t>
            </a:r>
          </a:p>
        </p:txBody>
      </p:sp>
    </p:spTree>
    <p:extLst>
      <p:ext uri="{BB962C8B-B14F-4D97-AF65-F5344CB8AC3E}">
        <p14:creationId xmlns:p14="http://schemas.microsoft.com/office/powerpoint/2010/main" val="395938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3. Leeftijdskenmerken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0"/>
            <a:ext cx="7154591" cy="512127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600"/>
              <a:t>Projectie naar 2027</a:t>
            </a:r>
          </a:p>
          <a:p>
            <a:pPr marL="0" indent="0">
              <a:spcAft>
                <a:spcPts val="1200"/>
              </a:spcAft>
              <a:buNone/>
            </a:pPr>
            <a:endParaRPr lang="nl-NL" sz="260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F8320-998D-224E-8B89-806D4C763A87}" type="slidenum"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46E8627-5332-9DB2-DFF4-59F0EEE79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01" y="2052000"/>
            <a:ext cx="657159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3. Leeftijdskenmerken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0"/>
            <a:ext cx="7154591" cy="512127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600"/>
              <a:t>Projectie naar 2027</a:t>
            </a:r>
            <a:endParaRPr lang="nl-BE" sz="2600" u="sng"/>
          </a:p>
          <a:p>
            <a:pPr marL="0" indent="0">
              <a:spcAft>
                <a:spcPts val="1200"/>
              </a:spcAft>
              <a:buNone/>
            </a:pPr>
            <a:endParaRPr lang="nl-NL" sz="240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F8320-998D-224E-8B89-806D4C763A87}" type="slidenum"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1757E0C-5EE6-0A6B-C812-FB61BE88A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20" y="2052000"/>
            <a:ext cx="761415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9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3. Leeftijdskenmerken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0"/>
            <a:ext cx="7154591" cy="512127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600"/>
              <a:t>Projectie naar 2027</a:t>
            </a:r>
            <a:endParaRPr lang="nl-BE" sz="2600" u="sng"/>
          </a:p>
          <a:p>
            <a:pPr marL="0" indent="0">
              <a:spcAft>
                <a:spcPts val="1200"/>
              </a:spcAft>
              <a:buNone/>
            </a:pPr>
            <a:endParaRPr lang="nl-NL" sz="240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F8320-998D-224E-8B89-806D4C763A87}" type="slidenum"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18695D1-4B04-E703-58F9-B93E05B20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02" y="2052000"/>
            <a:ext cx="715739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5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F8320-998D-224E-8B89-806D4C763A87}" type="slidenum"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874481" y="1386290"/>
            <a:ext cx="4812320" cy="445118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Steekproef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Kenmerken van personeelsbestand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Leeftijdskenmerken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b="1">
                <a:solidFill>
                  <a:srgbClr val="358F37"/>
                </a:solidFill>
              </a:rPr>
              <a:t>Diensttijdkenmerken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Opleidingskenmerken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Functiekenmerken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Verzuimkenmerken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err="1"/>
              <a:t>Loopbaanonderbrekende</a:t>
            </a:r>
            <a:r>
              <a:rPr lang="nl-BE" sz="2000"/>
              <a:t> 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Productiviteitskenmerken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Stroomkenmerken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Geslachts- en diversiteitskenmerken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982353" y="204298"/>
            <a:ext cx="6003390" cy="1143000"/>
          </a:xfrm>
        </p:spPr>
        <p:txBody>
          <a:bodyPr>
            <a:normAutofit/>
          </a:bodyPr>
          <a:lstStyle/>
          <a:p>
            <a:r>
              <a:rPr lang="nl-NL" sz="3000" b="1"/>
              <a:t>Medewerkerskengetallen 2018-2022</a:t>
            </a:r>
          </a:p>
        </p:txBody>
      </p:sp>
    </p:spTree>
    <p:extLst>
      <p:ext uri="{BB962C8B-B14F-4D97-AF65-F5344CB8AC3E}">
        <p14:creationId xmlns:p14="http://schemas.microsoft.com/office/powerpoint/2010/main" val="399826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4. Diensttijdkenmerken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1"/>
            <a:ext cx="7924799" cy="44511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300"/>
              <a:t>Dienstanciënniteit = aantal dienstjaren in de eigen voorziening</a:t>
            </a:r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600"/>
          </a:p>
          <a:p>
            <a:pPr marL="0" indent="0">
              <a:spcBef>
                <a:spcPts val="0"/>
              </a:spcBef>
              <a:buNone/>
            </a:pPr>
            <a:r>
              <a:rPr lang="nl-BE" sz="2000"/>
              <a:t> Het personeel heeft een gemiddelde dienstanciënniteit van 11 jaar.</a:t>
            </a:r>
            <a:endParaRPr lang="nl-NL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39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CC1B666-E3E9-1C6F-9719-3DF7AE7149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2712" y="2052000"/>
            <a:ext cx="7118576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9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1. Steekproef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400"/>
              <a:t>Jeugdhulp en gezinsondersteuning: 48% van de sector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4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5DA0F5-97A3-453A-7FAB-1AC397AE98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95583" y="2052000"/>
            <a:ext cx="5352835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5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4. Diensttijdkenmerken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95268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Gemiddelde dienstanciënniteit </a:t>
            </a:r>
            <a:r>
              <a:rPr lang="nl-BE" sz="2400" u="sng"/>
              <a:t>per sector</a:t>
            </a:r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De gemiddelde dienstanciënniteit ligt hoger in de sector OPH.</a:t>
            </a:r>
            <a:endParaRPr lang="nl-NL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40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39C179-F42A-D38C-A4A8-2AC1F9C0A7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72000" y="2052000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7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4. Diensttijdkenmerken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95268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Opbouw dienstanciënniteit </a:t>
            </a:r>
            <a:r>
              <a:rPr lang="nl-BE" sz="2400" u="sng"/>
              <a:t>in koppen</a:t>
            </a:r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21% van het personeelsbestand heeft een dienstanciënniteit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van meer dan 20 jaar en 45% minder dan 5 jaar.</a:t>
            </a:r>
            <a:endParaRPr lang="nl-NL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41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EC353A-58C6-7260-A245-1499223954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77208" y="2052000"/>
            <a:ext cx="638958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1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4. Diensttijdkenmerken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132118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 err="1"/>
              <a:t>Baremieke</a:t>
            </a:r>
            <a:r>
              <a:rPr lang="nl-BE" sz="2400"/>
              <a:t> anciënniteit = geldelijke anciënniteit</a:t>
            </a: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buNone/>
            </a:pPr>
            <a:endParaRPr lang="nl-NL" sz="1400"/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De gemiddelde baremieke anciënniteit bedraagt eind 2022 16 jaar. Deze waarde is opnieuw licht gedaald.</a:t>
            </a:r>
            <a:endParaRPr lang="nl-NL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42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61B781-8FB9-07CD-712C-C04AB7A0C9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2712" y="2052000"/>
            <a:ext cx="7118576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0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4. Diensttijdkenmerken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95268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Gemiddelde </a:t>
            </a:r>
            <a:r>
              <a:rPr lang="nl-BE" sz="2400" err="1"/>
              <a:t>baremieke</a:t>
            </a:r>
            <a:r>
              <a:rPr lang="nl-BE" sz="2400"/>
              <a:t> anciënniteit </a:t>
            </a:r>
            <a:r>
              <a:rPr lang="nl-BE" sz="2400" u="sng"/>
              <a:t>per sector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43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16B085-F07E-2CE6-1B6A-1A52BB1E30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72000" y="2052000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1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4. Diensttijdkenmerken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95268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Opbouw </a:t>
            </a:r>
            <a:r>
              <a:rPr lang="nl-BE" sz="2400" err="1"/>
              <a:t>baremieke</a:t>
            </a:r>
            <a:r>
              <a:rPr lang="nl-BE" sz="2400"/>
              <a:t> anciënniteit </a:t>
            </a:r>
            <a:r>
              <a:rPr lang="nl-BE" sz="2400" u="sng"/>
              <a:t>in koppen</a:t>
            </a:r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>
              <a:spcAft>
                <a:spcPts val="1200"/>
              </a:spcAft>
              <a:buNone/>
            </a:pPr>
            <a:endParaRPr lang="nl-NL" sz="2400"/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De groep met een baremieke anciënniteit groter dan 20 jaar vertegenwoordigt 36% van het personeelsbestand.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44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CFF6C8-ADFE-7755-5DBA-AF3B55291D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77208" y="2052000"/>
            <a:ext cx="638958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3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F8320-998D-224E-8B89-806D4C763A87}" type="slidenum"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874481" y="1386290"/>
            <a:ext cx="4812320" cy="445118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Steekproef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Kenmerken van personeelsbestand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Leeftijdskenmerken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Diensttijdkenmerken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b="1">
                <a:solidFill>
                  <a:srgbClr val="358F37"/>
                </a:solidFill>
              </a:rPr>
              <a:t>Opleidingskenmerken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Functiekenmerken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Verzuimkenmerken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err="1"/>
              <a:t>Loopbaanonderbrekende</a:t>
            </a:r>
            <a:r>
              <a:rPr lang="nl-BE" sz="2000"/>
              <a:t> 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Productiviteitskenmerken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Stroomkenmerken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Geslachts- en diversiteitskenmerken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982353" y="204298"/>
            <a:ext cx="6003390" cy="1143000"/>
          </a:xfrm>
        </p:spPr>
        <p:txBody>
          <a:bodyPr>
            <a:normAutofit/>
          </a:bodyPr>
          <a:lstStyle/>
          <a:p>
            <a:r>
              <a:rPr lang="nl-NL" sz="3000" b="1"/>
              <a:t>Medewerkerskengetallen 2018-2022</a:t>
            </a:r>
          </a:p>
        </p:txBody>
      </p:sp>
    </p:spTree>
    <p:extLst>
      <p:ext uri="{BB962C8B-B14F-4D97-AF65-F5344CB8AC3E}">
        <p14:creationId xmlns:p14="http://schemas.microsoft.com/office/powerpoint/2010/main" val="301495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5. Opleidingskenmerken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95268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Opleidingsniveau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46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BCEC9E-8460-5F3C-75FD-4305D1B766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6061" y="2052637"/>
            <a:ext cx="655187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5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5. Opleidingskenmerken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95268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Opleidingsniveau </a:t>
            </a:r>
            <a:r>
              <a:rPr lang="nl-BE" sz="2400" u="sng"/>
              <a:t>per sector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47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D2AB9B-7329-B309-AEF4-3578E1C754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11059" y="2052000"/>
            <a:ext cx="572188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3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5. Opleidingskenmerken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95268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Opleidingspercentage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1000"/>
          </a:p>
          <a:p>
            <a:pPr marL="0" indent="0" algn="ctr">
              <a:spcAft>
                <a:spcPts val="1200"/>
              </a:spcAft>
              <a:buNone/>
            </a:pPr>
            <a:r>
              <a:rPr lang="nl-BE" sz="2000"/>
              <a:t>De tijd die gespendeerd wordt aan opleiding zit terug op het niveau van 2019.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48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0D4FEE-759C-5D2C-A1CC-6D8589E2C4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2283" y="2052000"/>
            <a:ext cx="7079433" cy="972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8A7BF86-26B6-FAE6-7401-B143E070DB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37640" y="3834000"/>
            <a:ext cx="5868719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8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5. Opleidingskenmerken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95268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Ratio i.v.m. educatief verlof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1000"/>
          </a:p>
          <a:p>
            <a:pPr marL="0" indent="0" algn="ctr">
              <a:spcAft>
                <a:spcPts val="1200"/>
              </a:spcAft>
              <a:buNone/>
            </a:pPr>
            <a:r>
              <a:rPr lang="nl-BE" sz="2000"/>
              <a:t>Het aandeel educatief verlof blijft stabiel.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49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1449EB-4ED6-21D3-BC95-0202F906BD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2283" y="2052000"/>
            <a:ext cx="7079433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8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1. Steekproef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400"/>
              <a:t>Kinderopvang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nl-NL" sz="240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nl-NL" sz="100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400"/>
              <a:t>Ondersteuning van personen met een handicap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nl-NL" sz="240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nl-NL" sz="110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NL" sz="2400"/>
              <a:t>Centra ambulante revalidatie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5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9AEA7F-85D4-6475-9101-54704C94A1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25522" y="2052000"/>
            <a:ext cx="5092956" cy="100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C7BBEDE-F8A7-3ED4-85F5-6807A5BD16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25522" y="3564000"/>
            <a:ext cx="5092956" cy="1008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512EA81-00A8-3ED7-B865-F36FEA0CF4C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66000" y="5093206"/>
            <a:ext cx="6812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8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F8320-998D-224E-8B89-806D4C763A87}" type="slidenum"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874481" y="1386290"/>
            <a:ext cx="4812320" cy="445118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Steekproef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Kenmerken van personeelsbestand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Leeftijdskenmerken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Diensttijdkenmerken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Opleidingskenmerken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b="1">
                <a:solidFill>
                  <a:srgbClr val="358F37"/>
                </a:solidFill>
              </a:rPr>
              <a:t>Functiekenmerken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Verzuimkenmerken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err="1"/>
              <a:t>Loopbaanonderbrekende</a:t>
            </a:r>
            <a:r>
              <a:rPr lang="nl-BE" sz="2000"/>
              <a:t> 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Productiviteitskenmerken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Stroomkenmerken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Geslachts- en diversiteitskenmerken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982353" y="204298"/>
            <a:ext cx="6003390" cy="1143000"/>
          </a:xfrm>
        </p:spPr>
        <p:txBody>
          <a:bodyPr>
            <a:normAutofit/>
          </a:bodyPr>
          <a:lstStyle/>
          <a:p>
            <a:r>
              <a:rPr lang="nl-NL" sz="3000" b="1"/>
              <a:t>Medewerkerskengetallen 2018-2022</a:t>
            </a:r>
          </a:p>
        </p:txBody>
      </p:sp>
    </p:spTree>
    <p:extLst>
      <p:ext uri="{BB962C8B-B14F-4D97-AF65-F5344CB8AC3E}">
        <p14:creationId xmlns:p14="http://schemas.microsoft.com/office/powerpoint/2010/main" val="9001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6. Functiekenmerken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95268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Functieclassificatie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1000"/>
          </a:p>
          <a:p>
            <a:pPr marL="0" indent="0" algn="ctr">
              <a:spcAft>
                <a:spcPts val="1200"/>
              </a:spcAft>
              <a:buNone/>
            </a:pPr>
            <a:r>
              <a:rPr lang="nl-BE" sz="2000"/>
              <a:t>Verdere verschuiving ten gunste van directe zorg voor de cliënt.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51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F90426-F714-A554-E4DA-2EC8F52C59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9456" y="2052000"/>
            <a:ext cx="738508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8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6. Functiekenmerken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95268" cy="5011615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Functieclassificatie – </a:t>
            </a:r>
            <a:r>
              <a:rPr lang="nl-BE" sz="2400" u="sng"/>
              <a:t>gemiddelde leeftijd per categorie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700"/>
          </a:p>
          <a:p>
            <a:pPr marL="0" indent="0" algn="ctr">
              <a:spcAft>
                <a:spcPts val="1200"/>
              </a:spcAft>
              <a:buNone/>
            </a:pPr>
            <a:r>
              <a:rPr lang="nl-BE" sz="2000"/>
              <a:t>Er is een groot verschil in gemiddelde leeftijd tussen de functiecategorieën.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52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FA12748-83A1-8BE5-CF24-31FDE8BCCE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11583" y="2052000"/>
            <a:ext cx="672083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8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6. Functiekenmerken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95268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Functieclassificatie – </a:t>
            </a:r>
            <a:r>
              <a:rPr lang="nl-BE" sz="2400" u="sng"/>
              <a:t>geslacht per categorie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53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BB1D8A-B542-FD45-EFC3-D633F33B1D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40227" y="2052000"/>
            <a:ext cx="606354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9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F8320-998D-224E-8B89-806D4C763A87}" type="slidenum"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874481" y="1386290"/>
            <a:ext cx="4812320" cy="445118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Steekproef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Kenmerken van personeelsbestand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Leeftijdskenmerken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Diensttijdkenmerken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Opleidingskenmerken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Functiekenmerken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b="1">
                <a:solidFill>
                  <a:srgbClr val="358F37"/>
                </a:solidFill>
              </a:rPr>
              <a:t>Verzuimkenmerken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err="1"/>
              <a:t>Loopbaanonderbrekende</a:t>
            </a:r>
            <a:r>
              <a:rPr lang="nl-BE" sz="2000"/>
              <a:t> 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Productiviteitskenmerken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Stroomkenmerken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Geslachts- en diversiteitskenmerken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982353" y="204298"/>
            <a:ext cx="6003390" cy="1143000"/>
          </a:xfrm>
        </p:spPr>
        <p:txBody>
          <a:bodyPr>
            <a:normAutofit/>
          </a:bodyPr>
          <a:lstStyle/>
          <a:p>
            <a:r>
              <a:rPr lang="nl-NL" sz="3000" b="1"/>
              <a:t>Medewerkerskengetallen 2018-2022</a:t>
            </a:r>
          </a:p>
        </p:txBody>
      </p:sp>
    </p:spTree>
    <p:extLst>
      <p:ext uri="{BB962C8B-B14F-4D97-AF65-F5344CB8AC3E}">
        <p14:creationId xmlns:p14="http://schemas.microsoft.com/office/powerpoint/2010/main" val="294530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7. Verzuimkenmerken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95268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Arbeidsverzuim</a:t>
            </a:r>
          </a:p>
          <a:p>
            <a:pPr marL="0" indent="0">
              <a:spcAft>
                <a:spcPts val="1200"/>
              </a:spcAft>
              <a:buNone/>
            </a:pPr>
            <a:endParaRPr lang="nl-BE"/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15,7% van de uurcapaciteit gaat naar arbeidsverzuim.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In 2022 verdere toename van het arbeidsverzuim.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55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5D7D0D-F9EA-E040-231E-3F66F2FCE1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1310" y="2052000"/>
            <a:ext cx="8881380" cy="68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7AAEDE8-5248-AA38-70F7-C3D826FECE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32184" y="3834000"/>
            <a:ext cx="5679631" cy="16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7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7. Verzuimkenmerken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534418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Arbeidsverzuim </a:t>
            </a:r>
            <a:r>
              <a:rPr lang="nl-BE" sz="2400" u="sng"/>
              <a:t>per sector</a:t>
            </a: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De sector KO heeft het hoogste percentage arbeidsverzuim.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56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70BEB6-9BC4-BC3E-3F02-A2A3DEAFDB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2000" y="2052000"/>
            <a:ext cx="70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8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7. Verzuimkenmerken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534418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Uitsplitsing arbeidsverzuim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75,2% van het arbeidsverzuim bestaat uit ziekteverzuim,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19,8% is verzuim wegens zwangerschap.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57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1386EDA-09B2-B66E-85B0-17AEB335BD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6792" y="2052000"/>
            <a:ext cx="731041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2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7. Verzuimkenmerken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696196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Ziekteverzuim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000"/>
          </a:p>
          <a:p>
            <a:pPr marL="0" indent="0" algn="ctr">
              <a:spcBef>
                <a:spcPts val="0"/>
              </a:spcBef>
              <a:buNone/>
            </a:pPr>
            <a:endParaRPr lang="nl-BE" sz="2000"/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11,8% van de uurcapaciteit gaat naar ziekteverzuim.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Sterke toename kort ziekteverzuim.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58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E17FF7-45A1-B4C6-16AA-FADF88796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966" y="2052000"/>
            <a:ext cx="8826067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3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7. Verzuimkenmerken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158896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Ziekteverzuim – </a:t>
            </a:r>
            <a:r>
              <a:rPr lang="nl-BE" sz="2400" u="sng"/>
              <a:t>aandeel in uurcapaciteit per sector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 algn="ctr">
              <a:spcBef>
                <a:spcPts val="0"/>
              </a:spcBef>
              <a:buNone/>
            </a:pPr>
            <a:endParaRPr lang="nl-BE" sz="2000"/>
          </a:p>
          <a:p>
            <a:pPr marL="0" indent="0" algn="ctr">
              <a:spcBef>
                <a:spcPts val="0"/>
              </a:spcBef>
              <a:buNone/>
            </a:pPr>
            <a:endParaRPr lang="nl-BE" sz="2000"/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Toename van het ziekteverzuim in alle sectoren.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59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DD6DBCD-5A94-CD5F-9709-289C8C2F45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2000" y="2052000"/>
            <a:ext cx="70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2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6</a:t>
            </a:fld>
            <a:endParaRPr lang="nl-NL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874481" y="1386290"/>
            <a:ext cx="4812320" cy="445118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Steekproef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b="1">
                <a:solidFill>
                  <a:srgbClr val="358F37"/>
                </a:solidFill>
              </a:rPr>
              <a:t>Kenmerken van personeelsbestand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Leeftijdskenmerken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Diensttijdkenmerken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Opleidingskenmerken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Functiekenmerken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Verzuimkenmerken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err="1"/>
              <a:t>Loopbaanonderbrekende</a:t>
            </a:r>
            <a:r>
              <a:rPr lang="nl-BE" sz="2000"/>
              <a:t> 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Productiviteitskenmerken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Stroomkenmerken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Geslachts- en diversiteitskenmerken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982353" y="204298"/>
            <a:ext cx="6003390" cy="1143000"/>
          </a:xfrm>
        </p:spPr>
        <p:txBody>
          <a:bodyPr>
            <a:normAutofit/>
          </a:bodyPr>
          <a:lstStyle/>
          <a:p>
            <a:r>
              <a:rPr lang="nl-NL" sz="3000" b="1"/>
              <a:t>Medewerkerskengetallen 2018-2022</a:t>
            </a:r>
          </a:p>
        </p:txBody>
      </p:sp>
    </p:spTree>
    <p:extLst>
      <p:ext uri="{BB962C8B-B14F-4D97-AF65-F5344CB8AC3E}">
        <p14:creationId xmlns:p14="http://schemas.microsoft.com/office/powerpoint/2010/main" val="307226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7. Verzuimkenmerken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158896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Verzuim wegens arbeidsongevallen</a:t>
            </a:r>
            <a:endParaRPr lang="nl-BE" sz="2400" u="sng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60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FEFF1A5-E300-4B29-2051-903CCF69D6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058" y="2052000"/>
            <a:ext cx="885388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8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7. Verzuimkenmerken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158896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Verzuim wegens zwangerschap</a:t>
            </a:r>
            <a:endParaRPr lang="nl-BE" sz="2400" u="sng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61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B73E3C-E1E6-470F-AB10-1B06203334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7507" y="2052000"/>
            <a:ext cx="8728985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7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F8320-998D-224E-8B89-806D4C763A87}" type="slidenum"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874481" y="1386290"/>
            <a:ext cx="4812320" cy="445118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Steekproef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Kenmerken van personeelsbestand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Leeftijdskenmerken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Diensttijdkenmerken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Opleidingskenmerken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Functiekenmerken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Verzuimkenmerken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b="1" err="1">
                <a:solidFill>
                  <a:srgbClr val="358F37"/>
                </a:solidFill>
              </a:rPr>
              <a:t>Loopbaanonderbrekende</a:t>
            </a:r>
            <a:r>
              <a:rPr lang="nl-BE" sz="2000" b="1">
                <a:solidFill>
                  <a:srgbClr val="358F37"/>
                </a:solidFill>
              </a:rPr>
              <a:t> 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Productiviteitskenmerken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Stroomkenmerken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Geslachts- en diversiteitskenmerken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982353" y="204298"/>
            <a:ext cx="6003390" cy="1143000"/>
          </a:xfrm>
        </p:spPr>
        <p:txBody>
          <a:bodyPr>
            <a:normAutofit/>
          </a:bodyPr>
          <a:lstStyle/>
          <a:p>
            <a:r>
              <a:rPr lang="nl-NL" sz="3000" b="1"/>
              <a:t>Medewerkerskengetallen 2018-2022</a:t>
            </a:r>
          </a:p>
        </p:txBody>
      </p:sp>
    </p:spTree>
    <p:extLst>
      <p:ext uri="{BB962C8B-B14F-4D97-AF65-F5344CB8AC3E}">
        <p14:creationId xmlns:p14="http://schemas.microsoft.com/office/powerpoint/2010/main" val="112932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8. </a:t>
            </a:r>
            <a:r>
              <a:rPr lang="nl-NL" sz="4300" err="1"/>
              <a:t>Loopbaanonderbrekende</a:t>
            </a:r>
            <a:r>
              <a:rPr lang="nl-NL"/>
              <a:t> 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158896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Types loopbaanonderbreking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3200"/>
          </a:p>
          <a:p>
            <a:pPr marL="0" indent="0" algn="ctr">
              <a:spcAft>
                <a:spcPts val="1200"/>
              </a:spcAft>
              <a:buNone/>
            </a:pPr>
            <a:r>
              <a:rPr lang="nl-BE" sz="2000"/>
              <a:t>Toename thematisch verlof en afname tijdskrediet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63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2DABA0-21D8-9923-D8AC-8005F2888D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4222" y="2052000"/>
            <a:ext cx="8635556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1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8. </a:t>
            </a:r>
            <a:r>
              <a:rPr lang="nl-NL" sz="4300" err="1"/>
              <a:t>Loopbaanonderbrekende</a:t>
            </a:r>
            <a:r>
              <a:rPr lang="nl-NL"/>
              <a:t> 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43594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Ratio’s i.v.m. loopbaanonderbreking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 algn="ctr">
              <a:spcAft>
                <a:spcPts val="1200"/>
              </a:spcAft>
              <a:buNone/>
            </a:pPr>
            <a:r>
              <a:rPr lang="nl-BE" sz="2000"/>
              <a:t>20% van het personeelsbestand nam thematisch verlof of tijdskrediet.</a:t>
            </a:r>
          </a:p>
          <a:p>
            <a:pPr marL="0" indent="0" algn="ctr">
              <a:spcAft>
                <a:spcPts val="1200"/>
              </a:spcAft>
              <a:buNone/>
            </a:pPr>
            <a:endParaRPr lang="nl-BE" sz="20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64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601B8C0-F8D3-25C5-274D-429264D39E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0780" y="2052000"/>
            <a:ext cx="8022439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9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8. </a:t>
            </a:r>
            <a:r>
              <a:rPr lang="nl-NL" sz="4300" err="1"/>
              <a:t>Loopbaanonderbrekende</a:t>
            </a:r>
            <a:r>
              <a:rPr lang="nl-NL"/>
              <a:t> 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43594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Tijdskrediet – </a:t>
            </a:r>
            <a:r>
              <a:rPr lang="nl-BE" sz="2400" u="sng"/>
              <a:t>aandeel per sector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65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5C77F3-FF97-9153-70CF-D6925CE15F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4484" y="2052000"/>
            <a:ext cx="7835031" cy="72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FC5B457-98D6-BB11-2D6D-FCBF9E7958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04931" y="2952000"/>
            <a:ext cx="6334138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4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F8320-998D-224E-8B89-806D4C763A87}" type="slidenum"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874481" y="1386290"/>
            <a:ext cx="4812320" cy="445118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Steekproef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Kenmerken van personeelsbestand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Leeftijdskenmerken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Diensttijdkenmerken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Opleidingskenmerken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Functiekenmerken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Verzuimkenmerken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err="1"/>
              <a:t>Loopbaanonderbrekende</a:t>
            </a:r>
            <a:r>
              <a:rPr lang="nl-BE" sz="2000"/>
              <a:t> 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b="1">
                <a:solidFill>
                  <a:srgbClr val="358F37"/>
                </a:solidFill>
              </a:rPr>
              <a:t>Productiviteitskenmerken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Stroomkenmerken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Geslachts- en diversiteitskenmerken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982353" y="204298"/>
            <a:ext cx="6003390" cy="1143000"/>
          </a:xfrm>
        </p:spPr>
        <p:txBody>
          <a:bodyPr>
            <a:normAutofit/>
          </a:bodyPr>
          <a:lstStyle/>
          <a:p>
            <a:r>
              <a:rPr lang="nl-NL" sz="3000" b="1"/>
              <a:t>Medewerkerskengetallen 2018-2022</a:t>
            </a:r>
          </a:p>
        </p:txBody>
      </p:sp>
    </p:spTree>
    <p:extLst>
      <p:ext uri="{BB962C8B-B14F-4D97-AF65-F5344CB8AC3E}">
        <p14:creationId xmlns:p14="http://schemas.microsoft.com/office/powerpoint/2010/main" val="319308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9. </a:t>
            </a:r>
            <a:r>
              <a:rPr lang="nl-NL" sz="4300"/>
              <a:t>Productiviteitskenmerken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43594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Productiviteit – </a:t>
            </a:r>
            <a:r>
              <a:rPr lang="nl-BE" sz="2400" u="sng"/>
              <a:t>gewerkte dagen per VTE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600"/>
          </a:p>
          <a:p>
            <a:pPr marL="0" indent="0" algn="ctr">
              <a:spcAft>
                <a:spcPts val="1200"/>
              </a:spcAft>
              <a:buNone/>
            </a:pPr>
            <a:r>
              <a:rPr lang="nl-BE" sz="2000"/>
              <a:t>1 VTE werkt ongeveer 198 dagen per jaar.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67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DDDC17-FF7D-DE88-43CA-F026DF60BE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90386" y="2052000"/>
            <a:ext cx="6363228" cy="90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5082FDB-E12C-7B45-8297-76647FBD4B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71412" y="3834000"/>
            <a:ext cx="560117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3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9. </a:t>
            </a:r>
            <a:r>
              <a:rPr lang="nl-NL" sz="4300"/>
              <a:t>Productiviteitskenmerken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43594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Prestatiegraad – </a:t>
            </a:r>
            <a:r>
              <a:rPr lang="nl-BE" sz="2400" u="sng"/>
              <a:t>gepresteerde uren / uurcapaciteit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600"/>
          </a:p>
          <a:p>
            <a:pPr marL="0" indent="0" algn="ctr">
              <a:spcAft>
                <a:spcPts val="1200"/>
              </a:spcAft>
              <a:buNone/>
            </a:pPr>
            <a:r>
              <a:rPr lang="nl-BE" sz="2000"/>
              <a:t>76% van de theoretische uurcapaciteit wordt werkelijk gepresteerd. Rekening houdend met minimum 20 dagen verlof en 10 wettelijke feestdagen wordt 87% van de beschikbare uren gepresteerd.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68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51A485-2F1F-C732-8C0D-9BC1CC9054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90386" y="2052000"/>
            <a:ext cx="6363228" cy="90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FCDC47E-969F-0B6E-8394-340F796282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71412" y="4032000"/>
            <a:ext cx="560117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8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9. </a:t>
            </a:r>
            <a:r>
              <a:rPr lang="nl-NL" sz="4300"/>
              <a:t>Productiviteitskenmerken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43594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Prestatiegraad – </a:t>
            </a:r>
            <a:r>
              <a:rPr lang="nl-BE" sz="2400" u="sng"/>
              <a:t>gepresteerde uren / VTE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69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730BA36-E9CA-CF9E-310B-197AC302C5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90386" y="2052000"/>
            <a:ext cx="636322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9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Enkele cijfers over het contractueel personeelsbestand: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nl-BE" sz="2400"/>
              <a:t>Hoeveel personeelsleden omvat de steekproef?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7</a:t>
            </a:fld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7840496" y="283886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>
                <a:solidFill>
                  <a:srgbClr val="358F37"/>
                </a:solidFill>
              </a:rPr>
              <a:t>→ 1.844 extra jobs op 4 jaar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5B751E-0FD1-73E3-00FF-F99EBE7E6F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2026" y="2462088"/>
            <a:ext cx="7388470" cy="180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A09C13D-E018-A99A-9D2F-8B9666E8E3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88484" y="4514538"/>
            <a:ext cx="4967032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2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F8320-998D-224E-8B89-806D4C763A87}" type="slidenum"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874481" y="1386290"/>
            <a:ext cx="4812320" cy="445118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Steekproef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Kenmerken van personeelsbestand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Leeftijdskenmerken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Diensttijdkenmerken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Opleidingskenmerken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Functiekenmerken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Verzuimkenmerken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err="1"/>
              <a:t>Loopbaanonderbrekende</a:t>
            </a:r>
            <a:r>
              <a:rPr lang="nl-BE" sz="2000"/>
              <a:t> 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Productiviteitskenmerken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b="1">
                <a:solidFill>
                  <a:srgbClr val="358F37"/>
                </a:solidFill>
              </a:rPr>
              <a:t>Stroomkenmerken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Geslachts- en diversiteitskenmerken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982353" y="204298"/>
            <a:ext cx="6003390" cy="1143000"/>
          </a:xfrm>
        </p:spPr>
        <p:txBody>
          <a:bodyPr>
            <a:normAutofit/>
          </a:bodyPr>
          <a:lstStyle/>
          <a:p>
            <a:r>
              <a:rPr lang="nl-NL" sz="3000" b="1"/>
              <a:t>Medewerkerskengetallen 2018-2022</a:t>
            </a:r>
          </a:p>
        </p:txBody>
      </p:sp>
    </p:spTree>
    <p:extLst>
      <p:ext uri="{BB962C8B-B14F-4D97-AF65-F5344CB8AC3E}">
        <p14:creationId xmlns:p14="http://schemas.microsoft.com/office/powerpoint/2010/main" val="181738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10. Stroom</a:t>
            </a:r>
            <a:r>
              <a:rPr lang="nl-NL" sz="4300"/>
              <a:t>kenmerken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43594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In- en uitstroom</a:t>
            </a:r>
            <a:endParaRPr lang="nl-BE" sz="2400" u="sng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 algn="ctr">
              <a:spcAft>
                <a:spcPts val="1200"/>
              </a:spcAft>
              <a:buNone/>
            </a:pPr>
            <a:endParaRPr lang="nl-BE" sz="800"/>
          </a:p>
          <a:p>
            <a:pPr marL="0" indent="0" algn="ctr">
              <a:spcAft>
                <a:spcPts val="1200"/>
              </a:spcAft>
              <a:buNone/>
            </a:pPr>
            <a:r>
              <a:rPr lang="nl-BE" sz="2000"/>
              <a:t>Ruim 6.000 personeelswissels op 1 jaar.</a:t>
            </a:r>
            <a:endParaRPr lang="nl-BE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71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6BC14F-A5C6-E1CA-1C0C-0088CCB06B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0596" y="2052000"/>
            <a:ext cx="7862807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8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10. Stroom</a:t>
            </a:r>
            <a:r>
              <a:rPr lang="nl-NL" sz="4300"/>
              <a:t>kenmerken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43594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Instroom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Uitstroom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72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30303BA-82BD-65C7-2E8C-4C79AE78A2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3387" y="2052000"/>
            <a:ext cx="8237226" cy="158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87A94DD-E597-85C7-E5D4-7D45F7D7E0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3387" y="4356000"/>
            <a:ext cx="8237226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10. Stroom</a:t>
            </a:r>
            <a:r>
              <a:rPr lang="nl-NL" sz="4300"/>
              <a:t>kenmerken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43594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Ratio’s i.v.m. stroomkenmerken</a:t>
            </a:r>
            <a:endParaRPr lang="nl-BE" sz="2400" u="sng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73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C5BB547-BF0A-D038-0AF7-1B510D12DE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16929" y="2052000"/>
            <a:ext cx="5910141" cy="162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5961071-D5DA-3C77-1F67-F237F14BF2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82859" y="4104000"/>
            <a:ext cx="5178282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6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10. Stroom</a:t>
            </a:r>
            <a:r>
              <a:rPr lang="nl-NL" sz="4300"/>
              <a:t>kenmerken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43594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Uitsplitsing verloop</a:t>
            </a:r>
            <a:endParaRPr lang="nl-BE" sz="2400" u="sng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74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4D08D4E-905B-FC6F-307F-877C18116F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52208" y="2052000"/>
            <a:ext cx="643958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1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10. Stroom</a:t>
            </a:r>
            <a:r>
              <a:rPr lang="nl-NL" sz="4300"/>
              <a:t>kenmerken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3" y="1600200"/>
            <a:ext cx="743594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Naar welke sector stroomt men uit? </a:t>
            </a:r>
            <a:r>
              <a:rPr lang="nl-BE" sz="1800"/>
              <a:t>(onvolledige gegevens)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nl-BE" sz="2400" u="sng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75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BE7610-A7E6-1775-0E02-E10A155222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30200" y="2052000"/>
            <a:ext cx="72835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10. Stroom</a:t>
            </a:r>
            <a:r>
              <a:rPr lang="nl-NL" sz="4300"/>
              <a:t>kenmerken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5306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Uittredeleeftijd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 algn="ctr">
              <a:spcAft>
                <a:spcPts val="1200"/>
              </a:spcAft>
              <a:buNone/>
            </a:pPr>
            <a:r>
              <a:rPr lang="nl-BE" sz="2000"/>
              <a:t>Gemiddeld stopt men op 62,2 jaar met werken.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76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9D1B1CA-5E9F-EC41-39A9-6F7CD7D59A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95177" y="2052000"/>
            <a:ext cx="575364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10. Stroom</a:t>
            </a:r>
            <a:r>
              <a:rPr lang="nl-NL" sz="4300"/>
              <a:t>kenmerken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5306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Stelsel van werkloosheid met bedrijfstoeslag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1400"/>
          </a:p>
          <a:p>
            <a:pPr marL="0" indent="0" algn="ctr">
              <a:spcAft>
                <a:spcPts val="1200"/>
              </a:spcAft>
              <a:buNone/>
            </a:pPr>
            <a:r>
              <a:rPr lang="nl-BE" sz="2000"/>
              <a:t>Het percentage personen in SWT daalt verder.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77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6DE2C7-09C1-BB98-99FC-98B2A7E53C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2185" y="2052000"/>
            <a:ext cx="783963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2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10. Stroom</a:t>
            </a:r>
            <a:r>
              <a:rPr lang="nl-NL" sz="4300"/>
              <a:t>kenmerken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5306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Jobstudenten </a:t>
            </a:r>
            <a:r>
              <a:rPr lang="nl-BE" sz="1800"/>
              <a:t>(onvolledige gegevens)</a:t>
            </a: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1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78</a:t>
            </a:fld>
            <a:endParaRPr lang="nl-NL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AD8931E-10F4-17FA-41E3-0481E9DBC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017730"/>
              </p:ext>
            </p:extLst>
          </p:nvPr>
        </p:nvGraphicFramePr>
        <p:xfrm>
          <a:off x="3149106" y="2052000"/>
          <a:ext cx="2845788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09" name="Macro-Enabled Worksheet" r:id="rId3" imgW="1836455" imgH="510406" progId="Excel.SheetMacroEnabled.12">
                  <p:embed/>
                </p:oleObj>
              </mc:Choice>
              <mc:Fallback>
                <p:oleObj name="Macro-Enabled Worksheet" r:id="rId3" imgW="1836455" imgH="510406" progId="Excel.SheetMacroEnabled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AD8931E-10F4-17FA-41E3-0481E9DBC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9106" y="2052000"/>
                        <a:ext cx="2845788" cy="79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43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F8320-998D-224E-8B89-806D4C763A87}" type="slidenum"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874481" y="1386290"/>
            <a:ext cx="4812320" cy="445118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Steekproef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Kenmerken van personeelsbestand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Leeftijdskenmerken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Diensttijdkenmerken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Opleidingskenmerken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Functiekenmerken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Verzuimkenmerken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err="1"/>
              <a:t>Loopbaanonderbrekende</a:t>
            </a:r>
            <a:r>
              <a:rPr lang="nl-BE" sz="2000"/>
              <a:t> 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Productiviteitskenmerken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/>
              <a:t>Stroomkenmerken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2000" b="1">
                <a:solidFill>
                  <a:srgbClr val="358F37"/>
                </a:solidFill>
              </a:rPr>
              <a:t>Geslachts- en diversiteitskenmerken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982353" y="204298"/>
            <a:ext cx="6003390" cy="1143000"/>
          </a:xfrm>
        </p:spPr>
        <p:txBody>
          <a:bodyPr>
            <a:normAutofit/>
          </a:bodyPr>
          <a:lstStyle/>
          <a:p>
            <a:r>
              <a:rPr lang="nl-NL" sz="3000" b="1"/>
              <a:t>Medewerkerskengetallen 2018-2022</a:t>
            </a:r>
          </a:p>
        </p:txBody>
      </p:sp>
    </p:spTree>
    <p:extLst>
      <p:ext uri="{BB962C8B-B14F-4D97-AF65-F5344CB8AC3E}">
        <p14:creationId xmlns:p14="http://schemas.microsoft.com/office/powerpoint/2010/main" val="396002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Ratio’s o.b.v. contractueel personeelsbestand: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BE" sz="2000" b="1">
                <a:solidFill>
                  <a:srgbClr val="358F37"/>
                </a:solidFill>
              </a:rPr>
              <a:t>Personeelsuitbreiding</a:t>
            </a:r>
            <a:r>
              <a:rPr lang="nl-BE" sz="2000"/>
              <a:t>: Hoe is de omvang van het personeelsbestand geëvolueerd?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BE" sz="2000" b="1">
                <a:solidFill>
                  <a:srgbClr val="358F37"/>
                </a:solidFill>
              </a:rPr>
              <a:t>Deeltijdfactor</a:t>
            </a:r>
            <a:r>
              <a:rPr lang="nl-BE" sz="2000"/>
              <a:t>: De verhouding tussen het aantal </a:t>
            </a:r>
            <a:r>
              <a:rPr lang="nl-BE" sz="2000" err="1"/>
              <a:t>VTE’s</a:t>
            </a:r>
            <a:r>
              <a:rPr lang="nl-BE" sz="2000"/>
              <a:t> en het aantal medewerkers geeft de gemiddelde </a:t>
            </a:r>
            <a:r>
              <a:rPr lang="nl-BE" sz="2000" err="1"/>
              <a:t>jobtime</a:t>
            </a:r>
            <a:r>
              <a:rPr lang="nl-BE" sz="2000"/>
              <a:t> per werknemer.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BE" sz="2000" b="1">
                <a:solidFill>
                  <a:srgbClr val="358F37"/>
                </a:solidFill>
              </a:rPr>
              <a:t>Deeltijdverdeling</a:t>
            </a:r>
            <a:r>
              <a:rPr lang="nl-BE" sz="2000"/>
              <a:t>: Welk aandeel van het personeelsbestand (in koppen) werkt deeltijds?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BE" sz="2000" b="1">
                <a:solidFill>
                  <a:srgbClr val="358F37"/>
                </a:solidFill>
              </a:rPr>
              <a:t>Flexibele arbeidsratio</a:t>
            </a:r>
            <a:r>
              <a:rPr lang="nl-BE" sz="2000"/>
              <a:t>: Welk aandeel van de </a:t>
            </a:r>
            <a:r>
              <a:rPr lang="nl-BE" sz="2000" err="1"/>
              <a:t>VTE’s</a:t>
            </a:r>
            <a:r>
              <a:rPr lang="nl-BE" sz="2000"/>
              <a:t> werkt deeltijds?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BE" sz="2000" b="1">
                <a:solidFill>
                  <a:srgbClr val="358F37"/>
                </a:solidFill>
              </a:rPr>
              <a:t>Kernbestandfactor</a:t>
            </a:r>
            <a:r>
              <a:rPr lang="nl-BE" sz="2000"/>
              <a:t>: Welk aandeel van het personeelsbestand heeft een contract van onbepaalde duur?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67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900"/>
              <a:t>11. Geslachts- en diversiteitskenmerken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5306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Man/vrouw-verdeling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 algn="ctr">
              <a:spcAft>
                <a:spcPts val="1200"/>
              </a:spcAft>
              <a:buNone/>
            </a:pPr>
            <a:r>
              <a:rPr lang="nl-BE" sz="2000"/>
              <a:t>Gemiddeld werken er 18% mannen en 82% vrouwen in de sectoren.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80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42106B5-03CB-DF91-6DA8-3CB3404D2C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5377" y="2052000"/>
            <a:ext cx="653324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5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900"/>
              <a:t>11. Geslachts- en diversiteitskenmerken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5306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Man/vrouw-verdeling – </a:t>
            </a:r>
            <a:r>
              <a:rPr lang="nl-BE" sz="2400" u="sng"/>
              <a:t>per sector in 2022</a:t>
            </a:r>
            <a:endParaRPr lang="nl-BE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81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E493C2-B68E-A26E-2706-F0200A8029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66727" y="2052000"/>
            <a:ext cx="641054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7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900"/>
              <a:t>11. Geslachts- en diversiteitskenmerken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5306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Aantal werknemers per leeftijdscategorie – uitgesplitst volgens geslacht – 2018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82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62C2504-F558-82E4-4873-8C1CC3C46B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7625" y="2376000"/>
            <a:ext cx="806874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5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900"/>
              <a:t>11. Geslachts- en diversiteitskenmerken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5306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Aantal werknemers per leeftijdscategorie – uitgesplitst volgens geslacht – 2022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83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8B4E35-A17C-3599-20E0-2BFE0E98A9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7625" y="2376000"/>
            <a:ext cx="806874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2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900"/>
              <a:t>11. Geslachts- en diversiteitskenmerken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5306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Diversiteitsmix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84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EECF11-6D7A-049C-72C5-816ECC37D6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72000" y="2052000"/>
            <a:ext cx="6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9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900"/>
              <a:t>11. Geslachts- en diversiteitskenmerken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0"/>
            <a:ext cx="7253064" cy="50116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nl-BE" sz="2400"/>
              <a:t>Diversiteitsmix – </a:t>
            </a:r>
            <a:r>
              <a:rPr lang="nl-BE" sz="2400" u="sng"/>
              <a:t>per sector in 2022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49% van de voorzieningen heeft werknemer(s) met migratieachtergrond in dienst.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l-BE" sz="2000"/>
              <a:t>Sector KO heeft de hoogste vertegenwoordiging.</a:t>
            </a:r>
          </a:p>
          <a:p>
            <a:pPr marL="0" indent="0">
              <a:spcAft>
                <a:spcPts val="1200"/>
              </a:spcAft>
              <a:buNone/>
            </a:pPr>
            <a:endParaRPr lang="nl-BE" sz="24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85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919A31-7C82-E8D4-89FF-D6FD206D29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2902" y="2052000"/>
            <a:ext cx="8058195" cy="122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B5CAFB4-5B26-94BD-AA45-1251EE6784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3600" y="4320000"/>
            <a:ext cx="8056800" cy="12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owerpoint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81354" y="5005078"/>
            <a:ext cx="858129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nl-BE" sz="2000" i="1">
                <a:solidFill>
                  <a:srgbClr val="358F37"/>
                </a:solidFill>
              </a:rPr>
              <a:t>Dank aan alle voorzieningen die meewerkten aan de medewerkerskengetallen!</a:t>
            </a:r>
          </a:p>
          <a:p>
            <a:pPr algn="ctr">
              <a:spcAft>
                <a:spcPts val="1200"/>
              </a:spcAft>
            </a:pPr>
            <a:r>
              <a:rPr lang="nl-BE" sz="2000" i="1">
                <a:solidFill>
                  <a:srgbClr val="358F37"/>
                </a:solidFill>
              </a:rPr>
              <a:t>Hopelijk zorgen de resultaten voor veel inspiratie bij het personeelsbeleid.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86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85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700"/>
              <a:t>2. Kenmerken van het personeelsbestand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4" y="1600201"/>
            <a:ext cx="6521241" cy="44511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2400"/>
              <a:t>Personeelsuitbreiding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40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nl-BE" sz="200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nl-BE" sz="1800"/>
              <a:t>		De aangroei van het personeelsbestand vertraagt.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9</a:t>
            </a:fld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6759413" y="2339588"/>
            <a:ext cx="218763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57150">
              <a:buSzPct val="110000"/>
            </a:pPr>
            <a:r>
              <a:rPr lang="nl-BE" sz="1400" b="1">
                <a:solidFill>
                  <a:srgbClr val="358F37"/>
                </a:solidFill>
              </a:rPr>
              <a:t>Geaggregeerd</a:t>
            </a:r>
            <a:r>
              <a:rPr lang="nl-BE" sz="1400" b="1"/>
              <a:t>: </a:t>
            </a:r>
            <a:r>
              <a:rPr lang="nl-BE" sz="1400"/>
              <a:t>globaal cijfer alsof de steekproef bestaat uit 1 grote voorziening</a:t>
            </a:r>
          </a:p>
          <a:p>
            <a:pPr indent="-57150">
              <a:buSzPct val="110000"/>
            </a:pPr>
            <a:endParaRPr lang="nl-BE" sz="1400"/>
          </a:p>
          <a:p>
            <a:pPr indent="-57150">
              <a:buSzPct val="110000"/>
            </a:pPr>
            <a:r>
              <a:rPr lang="nl-BE" sz="1400" b="1">
                <a:solidFill>
                  <a:srgbClr val="358F37"/>
                </a:solidFill>
              </a:rPr>
              <a:t>Mediaan</a:t>
            </a:r>
            <a:r>
              <a:rPr lang="nl-BE" sz="1400" b="1"/>
              <a:t>: </a:t>
            </a:r>
            <a:r>
              <a:rPr lang="nl-BE" sz="1400"/>
              <a:t>de middelste waarde uit de steekproef in een rangschikking van hoog naar laag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488AF8-374A-0C9A-EEEC-2FD148B135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05250" y="2052000"/>
            <a:ext cx="3733497" cy="208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F442EEF-CA83-2B2B-DFBE-4940B2A4CF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76909" y="4519799"/>
            <a:ext cx="5390177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5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.pptx" id="{53ED0AED-8F17-4791-9CC6-3F96529B107A}" vid="{18F9CDF9-788B-4246-847A-1598AD151E6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logo presentatie Vlaams Welzijnsverbond</Template>
  <Application>Microsoft Office PowerPoint</Application>
  <PresentationFormat>On-screen Show (4:3)</PresentationFormat>
  <Slides>86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Office-thema</vt:lpstr>
      <vt:lpstr>PowerPoint Presentation</vt:lpstr>
      <vt:lpstr>Medewerkerskengetallen 2018-2022</vt:lpstr>
      <vt:lpstr>1. Steekproef</vt:lpstr>
      <vt:lpstr>1. Steekproef</vt:lpstr>
      <vt:lpstr>1. Steekproef</vt:lpstr>
      <vt:lpstr>Medewerkerskengetallen 2018-2022</vt:lpstr>
      <vt:lpstr>2. Kenmerken van het personeelsbestand</vt:lpstr>
      <vt:lpstr>2. Kenmerken van het personeelsbestand</vt:lpstr>
      <vt:lpstr>2. Kenmerken van het personeelsbestand</vt:lpstr>
      <vt:lpstr>2. Kenmerken van het personeelsbestand</vt:lpstr>
      <vt:lpstr>2. Kenmerken van het personeelsbestand</vt:lpstr>
      <vt:lpstr>2. Kenmerken van het personeelsbestand</vt:lpstr>
      <vt:lpstr>2. Kenmerken van het personeelsbestand</vt:lpstr>
      <vt:lpstr>2. Kenmerken van het personeelsbestand</vt:lpstr>
      <vt:lpstr>2. Kenmerken van het personeelsbestand</vt:lpstr>
      <vt:lpstr>2. Kenmerken van het personeelsbestand</vt:lpstr>
      <vt:lpstr>2. Kenmerken van het personeelsbestand</vt:lpstr>
      <vt:lpstr>2. Kenmerken van het personeelsbestand</vt:lpstr>
      <vt:lpstr>2. Kenmerken van het personeelsbestand</vt:lpstr>
      <vt:lpstr>2. Kenmerken van het personeelsbestand</vt:lpstr>
      <vt:lpstr>2. Kenmerken van het personeelsbestand</vt:lpstr>
      <vt:lpstr>2. Kenmerken van het personeelsbestand</vt:lpstr>
      <vt:lpstr>2. Kenmerken van het personeelsbestand</vt:lpstr>
      <vt:lpstr>2. Kenmerken van het personeelsbestand</vt:lpstr>
      <vt:lpstr>2. Kenmerken van het personeelsbestand</vt:lpstr>
      <vt:lpstr>Medewerkerskengetallen 2018-2022</vt:lpstr>
      <vt:lpstr>3. Leeftijdskenmerken</vt:lpstr>
      <vt:lpstr>3. Leeftijdskenmerken</vt:lpstr>
      <vt:lpstr>3. Leeftijdskenmerken</vt:lpstr>
      <vt:lpstr>3. Leeftijdskenmerken</vt:lpstr>
      <vt:lpstr>3. Leeftijdskenmerken</vt:lpstr>
      <vt:lpstr>3. Leeftijdskenmerken</vt:lpstr>
      <vt:lpstr>3. Leeftijdskenmerken</vt:lpstr>
      <vt:lpstr>3. Leeftijdskenmerken</vt:lpstr>
      <vt:lpstr>3. Leeftijdskenmerken</vt:lpstr>
      <vt:lpstr>3. Leeftijdskenmerken</vt:lpstr>
      <vt:lpstr>3. Leeftijdskenmerken</vt:lpstr>
      <vt:lpstr>Medewerkerskengetallen 2018-2022</vt:lpstr>
      <vt:lpstr>4. Diensttijdkenmerken</vt:lpstr>
      <vt:lpstr>4. Diensttijdkenmerken</vt:lpstr>
      <vt:lpstr>4. Diensttijdkenmerken</vt:lpstr>
      <vt:lpstr>4. Diensttijdkenmerken</vt:lpstr>
      <vt:lpstr>4. Diensttijdkenmerken</vt:lpstr>
      <vt:lpstr>4. Diensttijdkenmerken</vt:lpstr>
      <vt:lpstr>Medewerkerskengetallen 2018-2022</vt:lpstr>
      <vt:lpstr>5. Opleidingskenmerken</vt:lpstr>
      <vt:lpstr>5. Opleidingskenmerken</vt:lpstr>
      <vt:lpstr>5. Opleidingskenmerken</vt:lpstr>
      <vt:lpstr>5. Opleidingskenmerken</vt:lpstr>
      <vt:lpstr>Medewerkerskengetallen 2018-2022</vt:lpstr>
      <vt:lpstr>6. Functiekenmerken</vt:lpstr>
      <vt:lpstr>6. Functiekenmerken</vt:lpstr>
      <vt:lpstr>6. Functiekenmerken</vt:lpstr>
      <vt:lpstr>Medewerkerskengetallen 2018-2022</vt:lpstr>
      <vt:lpstr>7. Verzuimkenmerken</vt:lpstr>
      <vt:lpstr>7. Verzuimkenmerken</vt:lpstr>
      <vt:lpstr>7. Verzuimkenmerken</vt:lpstr>
      <vt:lpstr>7. Verzuimkenmerken</vt:lpstr>
      <vt:lpstr>7. Verzuimkenmerken</vt:lpstr>
      <vt:lpstr>7. Verzuimkenmerken</vt:lpstr>
      <vt:lpstr>7. Verzuimkenmerken</vt:lpstr>
      <vt:lpstr>Medewerkerskengetallen 2018-2022</vt:lpstr>
      <vt:lpstr>8. Loopbaanonderbrekende kenmerken</vt:lpstr>
      <vt:lpstr>8. Loopbaanonderbrekende kenmerken</vt:lpstr>
      <vt:lpstr>8. Loopbaanonderbrekende kenmerken</vt:lpstr>
      <vt:lpstr>Medewerkerskengetallen 2018-2022</vt:lpstr>
      <vt:lpstr>9. Productiviteitskenmerken</vt:lpstr>
      <vt:lpstr>9. Productiviteitskenmerken</vt:lpstr>
      <vt:lpstr>9. Productiviteitskenmerken</vt:lpstr>
      <vt:lpstr>Medewerkerskengetallen 2018-2022</vt:lpstr>
      <vt:lpstr>10. Stroomkenmerken</vt:lpstr>
      <vt:lpstr>10. Stroomkenmerken</vt:lpstr>
      <vt:lpstr>10. Stroomkenmerken</vt:lpstr>
      <vt:lpstr>10. Stroomkenmerken</vt:lpstr>
      <vt:lpstr>10. Stroomkenmerken</vt:lpstr>
      <vt:lpstr>10. Stroomkenmerken</vt:lpstr>
      <vt:lpstr>10. Stroomkenmerken</vt:lpstr>
      <vt:lpstr>10. Stroomkenmerken</vt:lpstr>
      <vt:lpstr>Medewerkerskengetallen 2018-2022</vt:lpstr>
      <vt:lpstr>11. Geslachts- en diversiteitskenmerken</vt:lpstr>
      <vt:lpstr>11. Geslachts- en diversiteitskenmerken</vt:lpstr>
      <vt:lpstr>11. Geslachts- en diversiteitskenmerken</vt:lpstr>
      <vt:lpstr>11. Geslachts- en diversiteitskenmerken</vt:lpstr>
      <vt:lpstr>11. Geslachts- en diversiteitskenmerken</vt:lpstr>
      <vt:lpstr>11. Geslachts- en diversiteitskenmerken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Steven De Looze</dc:creator>
  <cp:revision>1</cp:revision>
  <dcterms:created xsi:type="dcterms:W3CDTF">2018-07-23T12:58:31Z</dcterms:created>
  <dcterms:modified xsi:type="dcterms:W3CDTF">2023-09-13T11:20:36Z</dcterms:modified>
</cp:coreProperties>
</file>